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6" r:id="rId2"/>
    <p:sldId id="331" r:id="rId3"/>
    <p:sldId id="332" r:id="rId4"/>
    <p:sldId id="333" r:id="rId5"/>
    <p:sldId id="334" r:id="rId6"/>
    <p:sldId id="335" r:id="rId7"/>
    <p:sldId id="336" r:id="rId8"/>
    <p:sldId id="328" r:id="rId9"/>
    <p:sldId id="329" r:id="rId10"/>
    <p:sldId id="330" r:id="rId11"/>
    <p:sldId id="318" r:id="rId12"/>
    <p:sldId id="327" r:id="rId13"/>
    <p:sldId id="317" r:id="rId14"/>
    <p:sldId id="314" r:id="rId15"/>
    <p:sldId id="315" r:id="rId1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16-11-2021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11/16/2021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hyperlink" Target="https://github.com/soyuztechnologies/LamResearchS4HANA/blob/master/ABAP%20on%20HANA/Day%2017/Action%20Code.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CDS%20BOPF%20Scenario.txt"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Validation%20Code.txt"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Determination%20Code.txt"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47764"/>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17</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828" y="436240"/>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Action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09441" y="963272"/>
            <a:ext cx="10725357" cy="1200329"/>
          </a:xfrm>
          <a:prstGeom prst="rect">
            <a:avLst/>
          </a:prstGeom>
        </p:spPr>
        <p:txBody>
          <a:bodyPr wrap="square">
            <a:spAutoFit/>
          </a:bodyPr>
          <a:lstStyle/>
          <a:p>
            <a:r>
              <a:rPr lang="en-US" sz="1800" dirty="0">
                <a:solidFill>
                  <a:schemeClr val="bg1"/>
                </a:solidFill>
              </a:rPr>
              <a:t>Are the operations which are non-standard for a business object. Using these actions, we can also perform the CRUD with the help of </a:t>
            </a:r>
            <a:r>
              <a:rPr lang="en-US" sz="1800" dirty="0" smtClean="0">
                <a:solidFill>
                  <a:schemeClr val="bg1"/>
                </a:solidFill>
              </a:rPr>
              <a:t>BO.</a:t>
            </a:r>
          </a:p>
          <a:p>
            <a:r>
              <a:rPr lang="en-US" sz="1800" dirty="0">
                <a:solidFill>
                  <a:schemeClr val="bg1"/>
                </a:solidFill>
              </a:rPr>
              <a:t>The BOPF framework assigns the new action to the business object node and creates an action class that implements the BOPF action interface /BOBF/IF_FRW_ACTION .</a:t>
            </a:r>
          </a:p>
        </p:txBody>
      </p:sp>
      <p:pic>
        <p:nvPicPr>
          <p:cNvPr id="8" name="Picture 7"/>
          <p:cNvPicPr>
            <a:picLocks noChangeAspect="1"/>
          </p:cNvPicPr>
          <p:nvPr/>
        </p:nvPicPr>
        <p:blipFill>
          <a:blip r:embed="rId3"/>
          <a:stretch>
            <a:fillRect/>
          </a:stretch>
        </p:blipFill>
        <p:spPr>
          <a:xfrm>
            <a:off x="774588" y="2807880"/>
            <a:ext cx="4009524" cy="1936402"/>
          </a:xfrm>
          <a:prstGeom prst="rect">
            <a:avLst/>
          </a:prstGeom>
        </p:spPr>
      </p:pic>
      <p:sp>
        <p:nvSpPr>
          <p:cNvPr id="9" name="Rectangle 8"/>
          <p:cNvSpPr/>
          <p:nvPr/>
        </p:nvSpPr>
        <p:spPr>
          <a:xfrm>
            <a:off x="708328" y="4848031"/>
            <a:ext cx="4473789" cy="369332"/>
          </a:xfrm>
          <a:prstGeom prst="rect">
            <a:avLst/>
          </a:prstGeom>
        </p:spPr>
        <p:txBody>
          <a:bodyPr wrap="none">
            <a:spAutoFit/>
          </a:bodyPr>
          <a:lstStyle/>
          <a:p>
            <a:r>
              <a:rPr lang="en-US" sz="1800" dirty="0" smtClean="0">
                <a:solidFill>
                  <a:schemeClr val="bg1"/>
                </a:solidFill>
              </a:rPr>
              <a:t>Right Click on Business Object and Add Action</a:t>
            </a:r>
            <a:endParaRPr lang="en-US" sz="1800" dirty="0">
              <a:solidFill>
                <a:schemeClr val="bg1"/>
              </a:solidFill>
            </a:endParaRPr>
          </a:p>
        </p:txBody>
      </p:sp>
      <p:sp>
        <p:nvSpPr>
          <p:cNvPr id="10" name="Rectangle 9"/>
          <p:cNvSpPr/>
          <p:nvPr/>
        </p:nvSpPr>
        <p:spPr>
          <a:xfrm>
            <a:off x="774588" y="5517232"/>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4"/>
              </a:rPr>
              <a:t>Implementing Action Code</a:t>
            </a:r>
            <a:endParaRPr lang="en-US" sz="1800" dirty="0">
              <a:solidFill>
                <a:schemeClr val="bg1"/>
              </a:solidFill>
            </a:endParaRPr>
          </a:p>
        </p:txBody>
      </p:sp>
      <p:pic>
        <p:nvPicPr>
          <p:cNvPr id="12" name="Picture 11"/>
          <p:cNvPicPr>
            <a:picLocks noChangeAspect="1"/>
          </p:cNvPicPr>
          <p:nvPr/>
        </p:nvPicPr>
        <p:blipFill>
          <a:blip r:embed="rId5"/>
          <a:stretch>
            <a:fillRect/>
          </a:stretch>
        </p:blipFill>
        <p:spPr>
          <a:xfrm>
            <a:off x="7287765" y="2414307"/>
            <a:ext cx="4018572" cy="2784000"/>
          </a:xfrm>
          <a:prstGeom prst="rect">
            <a:avLst/>
          </a:prstGeom>
        </p:spPr>
      </p:pic>
      <p:sp>
        <p:nvSpPr>
          <p:cNvPr id="13" name="Chevron 12"/>
          <p:cNvSpPr/>
          <p:nvPr/>
        </p:nvSpPr>
        <p:spPr>
          <a:xfrm>
            <a:off x="5671931" y="3165686"/>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14" name="Straight Connector 13"/>
          <p:cNvCxnSpPr/>
          <p:nvPr/>
        </p:nvCxnSpPr>
        <p:spPr>
          <a:xfrm>
            <a:off x="761335" y="5300871"/>
            <a:ext cx="42976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0396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65925714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900734" y="1083889"/>
            <a:ext cx="7964159" cy="1477328"/>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Defining CDS BOPF</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Define Business Object </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Nodes of Business Object</a:t>
            </a:r>
          </a:p>
          <a:p>
            <a:pPr marL="28575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Building BOPF </a:t>
            </a:r>
            <a:r>
              <a:rPr lang="en-US" sz="1800" dirty="0" smtClean="0">
                <a:solidFill>
                  <a:schemeClr val="bg1"/>
                </a:solidFill>
                <a:latin typeface="Calibri" panose="020F0502020204030204" pitchFamily="34" charset="0"/>
                <a:cs typeface="Calibri" panose="020F0502020204030204" pitchFamily="34" charset="0"/>
              </a:rPr>
              <a:t>Scenario</a:t>
            </a:r>
          </a:p>
          <a:p>
            <a:pPr marL="285750" indent="-285750">
              <a:buFont typeface="Arial" panose="020B0604020202020204" pitchFamily="34" charset="0"/>
              <a:buChar char="•"/>
            </a:pPr>
            <a:r>
              <a:rPr lang="en-US" sz="1800" dirty="0">
                <a:solidFill>
                  <a:schemeClr val="bg1"/>
                </a:solidFill>
              </a:rPr>
              <a:t>Add Validation ,Determination ,</a:t>
            </a:r>
            <a:r>
              <a:rPr lang="en-US" sz="1800" dirty="0" smtClean="0">
                <a:solidFill>
                  <a:schemeClr val="bg1"/>
                </a:solidFill>
              </a:rPr>
              <a:t>Action</a:t>
            </a:r>
            <a:endParaRPr lang="en-US" sz="18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17748714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0" y="175910"/>
            <a:ext cx="10969943" cy="711081"/>
          </a:xfrm>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27" name="Rectangle 2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120653457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8044" y="188640"/>
            <a:ext cx="10969943" cy="711081"/>
          </a:xfrm>
        </p:spPr>
        <p:txBody>
          <a:bodyPr>
            <a:noAutofit/>
          </a:bodyPr>
          <a:lstStyle/>
          <a:p>
            <a:r>
              <a:rPr lang="en-US" dirty="0">
                <a:solidFill>
                  <a:schemeClr val="bg1"/>
                </a:solidFill>
                <a:latin typeface="Cooper Black" panose="0208090404030B020404" pitchFamily="18" charset="0"/>
              </a:rPr>
              <a:t>Flow of CDS Views in Hierarchy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a:extLst>
              <a:ext uri="{FF2B5EF4-FFF2-40B4-BE49-F238E27FC236}">
                <a16:creationId xmlns:a16="http://schemas.microsoft.com/office/drawing/2014/main" xmlns="" id="{5C783628-D0DC-4CAF-9260-A0F467A45D0C}"/>
              </a:ext>
            </a:extLst>
          </p:cNvPr>
          <p:cNvSpPr/>
          <p:nvPr/>
        </p:nvSpPr>
        <p:spPr>
          <a:xfrm>
            <a:off x="619778" y="1080838"/>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9" name="Picture 8" descr="49 Visual Hierarchy Illustrations &amp;amp; Clip Art - iStock">
            <a:extLst>
              <a:ext uri="{FF2B5EF4-FFF2-40B4-BE49-F238E27FC236}">
                <a16:creationId xmlns:a16="http://schemas.microsoft.com/office/drawing/2014/main" xmlns=""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142348" y="1236919"/>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15242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30343" y="201168"/>
            <a:ext cx="10969943" cy="711081"/>
          </a:xfrm>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5C783628-D0DC-4CAF-9260-A0F467A45D0C}"/>
              </a:ext>
            </a:extLst>
          </p:cNvPr>
          <p:cNvSpPr/>
          <p:nvPr/>
        </p:nvSpPr>
        <p:spPr>
          <a:xfrm>
            <a:off x="430425" y="1132203"/>
            <a:ext cx="9912541" cy="4524315"/>
          </a:xfrm>
          <a:prstGeom prst="rect">
            <a:avLst/>
          </a:prstGeom>
        </p:spPr>
        <p:txBody>
          <a:bodyPr wrap="square">
            <a:spAutoFit/>
          </a:bodyPr>
          <a:lstStyle/>
          <a:p>
            <a:pPr fontAlgn="ctr"/>
            <a:r>
              <a:rPr lang="en-US" sz="1800" dirty="0">
                <a:solidFill>
                  <a:schemeClr val="bg1"/>
                </a:solidFill>
              </a:rPr>
              <a:t>Node Entity  ...is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Check</a:t>
            </a:r>
          </a:p>
          <a:p>
            <a:pPr fontAlgn="t"/>
            <a:r>
              <a:rPr lang="en-US" sz="1800" dirty="0">
                <a:solidFill>
                  <a:schemeClr val="bg1"/>
                </a:solidFill>
              </a:rPr>
              <a:t>... to provide an authorization concept for BO nodes (for their data and for the operations on their data).</a:t>
            </a: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26808397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ption</a:t>
                </a:r>
                <a:r>
                  <a:rPr lang="en-GB" sz="1800" kern="0" dirty="0">
                    <a:solidFill>
                      <a:schemeClr val="bg1"/>
                    </a:solidFill>
                    <a:ea typeface="Arial Unicode MS" pitchFamily="34" charset="-128"/>
                    <a:cs typeface="Arial Unicode MS" pitchFamily="34" charset="-128"/>
                  </a:rPr>
                  <a:t> 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tx2"/>
                  </a:solidFill>
                  <a:ea typeface="Arial Unicode MS" pitchFamily="34" charset="-128"/>
                  <a:cs typeface="Arial Unicode MS" pitchFamily="34" charset="-128"/>
                </a:rPr>
                <a:t>Custom 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a:solidFill>
                  <a:schemeClr val="bg1"/>
                </a:solidFill>
              </a:rPr>
              <a:t>CDS 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10327362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6471" y="2903"/>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84895"/>
            <a:ext cx="10969943" cy="711081"/>
          </a:xfrm>
        </p:spPr>
        <p:txBody>
          <a:bodyPr>
            <a:noAutofit/>
          </a:bodyPr>
          <a:lstStyle/>
          <a:p>
            <a:r>
              <a:rPr lang="en-US" dirty="0">
                <a:solidFill>
                  <a:schemeClr val="bg1"/>
                </a:solidFill>
                <a:latin typeface="Cooper Black" panose="0208090404030B020404" pitchFamily="18" charset="0"/>
              </a:rPr>
              <a:t>Transactional UX App with CDS &amp;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3217663" y="1157256"/>
            <a:ext cx="4328000" cy="4576000"/>
          </a:xfrm>
          <a:prstGeom prst="rect">
            <a:avLst/>
          </a:prstGeom>
        </p:spPr>
      </p:pic>
      <p:cxnSp>
        <p:nvCxnSpPr>
          <p:cNvPr id="7" name="Elbow Connector 6"/>
          <p:cNvCxnSpPr/>
          <p:nvPr/>
        </p:nvCxnSpPr>
        <p:spPr>
          <a:xfrm>
            <a:off x="5302148" y="2204864"/>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332491" y="2680825"/>
            <a:ext cx="3720381" cy="3654255"/>
          </a:xfrm>
          <a:prstGeom prst="rect">
            <a:avLst/>
          </a:prstGeom>
        </p:spPr>
      </p:pic>
      <p:sp>
        <p:nvSpPr>
          <p:cNvPr id="9" name="Rounded Rectangle 8"/>
          <p:cNvSpPr/>
          <p:nvPr/>
        </p:nvSpPr>
        <p:spPr bwMode="gray">
          <a:xfrm>
            <a:off x="641652" y="2483108"/>
            <a:ext cx="2274160" cy="513844"/>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smtClean="0">
                <a:solidFill>
                  <a:schemeClr val="bg1"/>
                </a:solidFill>
                <a:ea typeface="Arial Unicode MS" pitchFamily="34" charset="-128"/>
                <a:cs typeface="Arial Unicode MS" pitchFamily="34" charset="-128"/>
              </a:rPr>
              <a:t>Annotate BO </a:t>
            </a:r>
            <a:endParaRPr lang="en-GB" sz="1800" kern="0" dirty="0">
              <a:solidFill>
                <a:schemeClr val="bg1"/>
              </a:solidFill>
              <a:ea typeface="Arial Unicode MS" pitchFamily="34" charset="-128"/>
              <a:cs typeface="Arial Unicode MS" pitchFamily="34" charset="-128"/>
            </a:endParaRPr>
          </a:p>
        </p:txBody>
      </p:sp>
      <p:grpSp>
        <p:nvGrpSpPr>
          <p:cNvPr id="10" name="Group 9"/>
          <p:cNvGrpSpPr/>
          <p:nvPr/>
        </p:nvGrpSpPr>
        <p:grpSpPr>
          <a:xfrm>
            <a:off x="3658998" y="2761203"/>
            <a:ext cx="1427302" cy="129386"/>
            <a:chOff x="4382180" y="3061155"/>
            <a:chExt cx="1427963" cy="129446"/>
          </a:xfrm>
          <a:solidFill>
            <a:srgbClr val="FF0000"/>
          </a:solidFill>
        </p:grpSpPr>
        <p:sp>
          <p:nvSpPr>
            <p:cNvPr id="12" name="Pie 11"/>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2915811" y="281039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1157" y="1157256"/>
            <a:ext cx="2384654" cy="646331"/>
          </a:xfrm>
          <a:prstGeom prst="rect">
            <a:avLst/>
          </a:prstGeom>
        </p:spPr>
        <p:txBody>
          <a:bodyPr wrap="square">
            <a:spAutoFit/>
          </a:bodyPr>
          <a:lstStyle/>
          <a:p>
            <a:r>
              <a:rPr lang="en-US" sz="1800" dirty="0" smtClean="0">
                <a:solidFill>
                  <a:schemeClr val="bg1"/>
                </a:solidFill>
              </a:rPr>
              <a:t>Exercise:-</a:t>
            </a:r>
          </a:p>
          <a:p>
            <a:r>
              <a:rPr lang="en-US" sz="1800" dirty="0" smtClean="0">
                <a:solidFill>
                  <a:schemeClr val="bg1"/>
                </a:solidFill>
                <a:hlinkClick r:id="rId5"/>
              </a:rPr>
              <a:t>CDS BOPF Scenario </a:t>
            </a:r>
            <a:endParaRPr lang="en-US" sz="1800" dirty="0" smtClean="0">
              <a:solidFill>
                <a:schemeClr val="bg1"/>
              </a:solidFill>
            </a:endParaRPr>
          </a:p>
        </p:txBody>
      </p:sp>
    </p:spTree>
    <p:extLst>
      <p:ext uri="{BB962C8B-B14F-4D97-AF65-F5344CB8AC3E}">
        <p14:creationId xmlns:p14="http://schemas.microsoft.com/office/powerpoint/2010/main" val="45773526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21660" y="186401"/>
            <a:ext cx="10969943" cy="711081"/>
          </a:xfrm>
        </p:spPr>
        <p:txBody>
          <a:bodyPr>
            <a:noAutofit/>
          </a:bodyPr>
          <a:lstStyle/>
          <a:p>
            <a:r>
              <a:rPr lang="en-IN" dirty="0">
                <a:solidFill>
                  <a:schemeClr val="bg1"/>
                </a:solidFill>
                <a:latin typeface="Cooper Black" panose="0208090404030B020404" pitchFamily="18" charset="0"/>
              </a:rPr>
              <a:t>Validation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660" y="892357"/>
            <a:ext cx="10515601" cy="1477328"/>
          </a:xfrm>
          <a:prstGeom prst="rect">
            <a:avLst/>
          </a:prstGeom>
        </p:spPr>
        <p:txBody>
          <a:bodyPr wrap="square">
            <a:spAutoFit/>
          </a:bodyPr>
          <a:lstStyle/>
          <a:p>
            <a:pPr algn="just"/>
            <a:r>
              <a:rPr lang="en-US" sz="1800" dirty="0">
                <a:solidFill>
                  <a:schemeClr val="bg1"/>
                </a:solidFill>
              </a:rPr>
              <a:t>If this condition is fulfilled, the BOPF runtime automatically executes the validation. We call this implicit validation. Implicit validations are executed after each modification of node data, depending on the configured request nodes</a:t>
            </a:r>
            <a:r>
              <a:rPr lang="en-US" sz="1800" dirty="0" smtClean="0">
                <a:solidFill>
                  <a:schemeClr val="bg1"/>
                </a:solidFill>
              </a:rPr>
              <a:t>.</a:t>
            </a:r>
            <a:r>
              <a:rPr lang="en-US" sz="1800" dirty="0">
                <a:solidFill>
                  <a:schemeClr val="bg1"/>
                </a:solidFill>
              </a:rPr>
              <a:t> A validation is an entity of a business object node that is triggered in certain situations to check various aspects of a given set of node instances. It is used used to validate whether a set of node instances is consistent.</a:t>
            </a:r>
          </a:p>
        </p:txBody>
      </p:sp>
      <p:pic>
        <p:nvPicPr>
          <p:cNvPr id="7" name="Picture 6"/>
          <p:cNvPicPr>
            <a:picLocks noChangeAspect="1"/>
          </p:cNvPicPr>
          <p:nvPr/>
        </p:nvPicPr>
        <p:blipFill>
          <a:blip r:embed="rId3"/>
          <a:stretch>
            <a:fillRect/>
          </a:stretch>
        </p:blipFill>
        <p:spPr>
          <a:xfrm>
            <a:off x="761336" y="2898651"/>
            <a:ext cx="4448000" cy="1962667"/>
          </a:xfrm>
          <a:prstGeom prst="rect">
            <a:avLst/>
          </a:prstGeom>
        </p:spPr>
      </p:pic>
      <p:pic>
        <p:nvPicPr>
          <p:cNvPr id="8" name="Picture 7"/>
          <p:cNvPicPr>
            <a:picLocks noChangeAspect="1"/>
          </p:cNvPicPr>
          <p:nvPr/>
        </p:nvPicPr>
        <p:blipFill>
          <a:blip r:embed="rId4"/>
          <a:stretch>
            <a:fillRect/>
          </a:stretch>
        </p:blipFill>
        <p:spPr>
          <a:xfrm>
            <a:off x="7324959" y="2555938"/>
            <a:ext cx="3825905" cy="2648095"/>
          </a:xfrm>
          <a:prstGeom prst="rect">
            <a:avLst/>
          </a:prstGeom>
        </p:spPr>
      </p:pic>
      <p:sp>
        <p:nvSpPr>
          <p:cNvPr id="9" name="Chevron 8"/>
          <p:cNvSpPr/>
          <p:nvPr/>
        </p:nvSpPr>
        <p:spPr>
          <a:xfrm>
            <a:off x="5777948" y="3220278"/>
            <a:ext cx="914400" cy="1046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655320" y="4954051"/>
            <a:ext cx="4808304" cy="369332"/>
          </a:xfrm>
          <a:prstGeom prst="rect">
            <a:avLst/>
          </a:prstGeom>
        </p:spPr>
        <p:txBody>
          <a:bodyPr wrap="none">
            <a:spAutoFit/>
          </a:bodyPr>
          <a:lstStyle/>
          <a:p>
            <a:r>
              <a:rPr lang="en-US" sz="1800" dirty="0" smtClean="0">
                <a:solidFill>
                  <a:schemeClr val="bg1"/>
                </a:solidFill>
              </a:rPr>
              <a:t>Right Click on Business Object and Add Validation</a:t>
            </a:r>
            <a:endParaRPr lang="en-US" sz="1800" dirty="0">
              <a:solidFill>
                <a:schemeClr val="bg1"/>
              </a:solidFill>
            </a:endParaRPr>
          </a:p>
        </p:txBody>
      </p:sp>
      <p:sp>
        <p:nvSpPr>
          <p:cNvPr id="12" name="Rectangle 11"/>
          <p:cNvSpPr/>
          <p:nvPr/>
        </p:nvSpPr>
        <p:spPr>
          <a:xfrm>
            <a:off x="761335" y="5480843"/>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Validation</a:t>
            </a:r>
            <a:endParaRPr lang="en-US" sz="1800" dirty="0">
              <a:solidFill>
                <a:schemeClr val="bg1"/>
              </a:solidFill>
            </a:endParaRPr>
          </a:p>
        </p:txBody>
      </p:sp>
      <p:cxnSp>
        <p:nvCxnSpPr>
          <p:cNvPr id="13" name="Straight Connector 12"/>
          <p:cNvCxnSpPr/>
          <p:nvPr/>
        </p:nvCxnSpPr>
        <p:spPr>
          <a:xfrm flipV="1">
            <a:off x="761335" y="5393635"/>
            <a:ext cx="457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7475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13760" y="257963"/>
            <a:ext cx="10969943" cy="711081"/>
          </a:xfrm>
        </p:spPr>
        <p:txBody>
          <a:bodyPr>
            <a:noAutofit/>
          </a:bodyPr>
          <a:lstStyle/>
          <a:p>
            <a:r>
              <a:rPr lang="en-IN" dirty="0">
                <a:solidFill>
                  <a:schemeClr val="bg1"/>
                </a:solidFill>
                <a:latin typeface="Cooper Black" panose="0208090404030B020404" pitchFamily="18" charset="0"/>
              </a:rPr>
              <a:t>Determination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6767184" y="1992786"/>
            <a:ext cx="4647619" cy="3190476"/>
          </a:xfrm>
          <a:prstGeom prst="rect">
            <a:avLst/>
          </a:prstGeom>
        </p:spPr>
      </p:pic>
      <p:pic>
        <p:nvPicPr>
          <p:cNvPr id="8" name="Picture 7"/>
          <p:cNvPicPr>
            <a:picLocks noChangeAspect="1"/>
          </p:cNvPicPr>
          <p:nvPr/>
        </p:nvPicPr>
        <p:blipFill rotWithShape="1">
          <a:blip r:embed="rId4"/>
          <a:srcRect t="2439" r="14947"/>
          <a:stretch/>
        </p:blipFill>
        <p:spPr>
          <a:xfrm>
            <a:off x="852940" y="2623930"/>
            <a:ext cx="4272901" cy="2125457"/>
          </a:xfrm>
          <a:prstGeom prst="rect">
            <a:avLst/>
          </a:prstGeom>
        </p:spPr>
      </p:pic>
      <p:sp>
        <p:nvSpPr>
          <p:cNvPr id="9" name="Rectangle 8"/>
          <p:cNvSpPr/>
          <p:nvPr/>
        </p:nvSpPr>
        <p:spPr>
          <a:xfrm>
            <a:off x="513760" y="921494"/>
            <a:ext cx="6096000" cy="923330"/>
          </a:xfrm>
          <a:prstGeom prst="rect">
            <a:avLst/>
          </a:prstGeom>
        </p:spPr>
        <p:txBody>
          <a:bodyPr>
            <a:spAutoFit/>
          </a:bodyPr>
          <a:lstStyle/>
          <a:p>
            <a:r>
              <a:rPr lang="en-US" sz="1800" dirty="0">
                <a:solidFill>
                  <a:schemeClr val="bg1"/>
                </a:solidFill>
                <a:latin typeface="Roboto"/>
              </a:rPr>
              <a:t>The Determination, change of business objects, such as saving, is the logic that moves when certain conditions are met.</a:t>
            </a:r>
            <a:endParaRPr lang="en-US" sz="1800" dirty="0">
              <a:solidFill>
                <a:schemeClr val="bg1"/>
              </a:solidFill>
            </a:endParaRPr>
          </a:p>
        </p:txBody>
      </p:sp>
      <p:sp>
        <p:nvSpPr>
          <p:cNvPr id="10" name="Chevron 9"/>
          <p:cNvSpPr/>
          <p:nvPr/>
        </p:nvSpPr>
        <p:spPr>
          <a:xfrm>
            <a:off x="5711687" y="3351214"/>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p:cNvSpPr/>
          <p:nvPr/>
        </p:nvSpPr>
        <p:spPr>
          <a:xfrm>
            <a:off x="761336" y="4861281"/>
            <a:ext cx="5237396" cy="369332"/>
          </a:xfrm>
          <a:prstGeom prst="rect">
            <a:avLst/>
          </a:prstGeom>
        </p:spPr>
        <p:txBody>
          <a:bodyPr wrap="none">
            <a:spAutoFit/>
          </a:bodyPr>
          <a:lstStyle/>
          <a:p>
            <a:r>
              <a:rPr lang="en-US" sz="1800" dirty="0" smtClean="0">
                <a:solidFill>
                  <a:schemeClr val="bg1"/>
                </a:solidFill>
              </a:rPr>
              <a:t>Right Click on Business Object and Add Determination</a:t>
            </a:r>
            <a:endParaRPr lang="en-US" sz="1800" dirty="0">
              <a:solidFill>
                <a:schemeClr val="bg1"/>
              </a:solidFill>
            </a:endParaRPr>
          </a:p>
        </p:txBody>
      </p:sp>
      <p:cxnSp>
        <p:nvCxnSpPr>
          <p:cNvPr id="13" name="Straight Connector 12"/>
          <p:cNvCxnSpPr/>
          <p:nvPr/>
        </p:nvCxnSpPr>
        <p:spPr>
          <a:xfrm flipV="1">
            <a:off x="761335" y="5340627"/>
            <a:ext cx="512064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90828" y="5528930"/>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Determination</a:t>
            </a:r>
            <a:endParaRPr lang="en-US" sz="1800" dirty="0">
              <a:solidFill>
                <a:schemeClr val="bg1"/>
              </a:solidFill>
            </a:endParaRPr>
          </a:p>
        </p:txBody>
      </p:sp>
    </p:spTree>
    <p:extLst>
      <p:ext uri="{BB962C8B-B14F-4D97-AF65-F5344CB8AC3E}">
        <p14:creationId xmlns:p14="http://schemas.microsoft.com/office/powerpoint/2010/main" val="2286039926"/>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9320</TotalTime>
  <Words>718</Words>
  <Application>Microsoft Office PowerPoint</Application>
  <PresentationFormat>Custom</PresentationFormat>
  <Paragraphs>127</Paragraphs>
  <Slides>15</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Arial Unicode MS</vt:lpstr>
      <vt:lpstr>Arial</vt:lpstr>
      <vt:lpstr>Arial Black</vt:lpstr>
      <vt:lpstr>Arial Bold</vt:lpstr>
      <vt:lpstr>Calibri</vt:lpstr>
      <vt:lpstr>Cooper Black</vt:lpstr>
      <vt:lpstr>Open Sans</vt:lpstr>
      <vt:lpstr>Patua One</vt:lpstr>
      <vt:lpstr>Roboto</vt:lpstr>
      <vt:lpstr>SAPBook</vt:lpstr>
      <vt:lpstr>Segoe UI</vt:lpstr>
      <vt:lpstr>Segoe UI Bold</vt:lpstr>
      <vt:lpstr>Office Theme</vt:lpstr>
      <vt:lpstr>ABAP on Hana s/4 Hana Training</vt:lpstr>
      <vt:lpstr>Agenda – Day 17</vt:lpstr>
      <vt:lpstr>CDS BOPF </vt:lpstr>
      <vt:lpstr>Flow of CDS Views in Hierarchy </vt:lpstr>
      <vt:lpstr>Node of Business Object</vt:lpstr>
      <vt:lpstr>Development flow &amp; Artifacts</vt:lpstr>
      <vt:lpstr>Transactional UX App with CDS &amp; BOPF </vt:lpstr>
      <vt:lpstr>Validation</vt:lpstr>
      <vt:lpstr>Determination</vt:lpstr>
      <vt:lpstr>Action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270</cp:revision>
  <dcterms:created xsi:type="dcterms:W3CDTF">2013-09-12T13:05:01Z</dcterms:created>
  <dcterms:modified xsi:type="dcterms:W3CDTF">2021-11-16T10:03:08Z</dcterms:modified>
</cp:coreProperties>
</file>